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2"/>
  </p:notesMasterIdLst>
  <p:sldIdLst>
    <p:sldId id="590" r:id="rId2"/>
    <p:sldId id="591" r:id="rId3"/>
    <p:sldId id="592" r:id="rId4"/>
    <p:sldId id="532" r:id="rId5"/>
    <p:sldId id="587" r:id="rId6"/>
    <p:sldId id="578" r:id="rId7"/>
    <p:sldId id="566" r:id="rId8"/>
    <p:sldId id="583" r:id="rId9"/>
    <p:sldId id="584" r:id="rId10"/>
    <p:sldId id="281" r:id="rId11"/>
  </p:sldIdLst>
  <p:sldSz cx="12192000" cy="6858000"/>
  <p:notesSz cx="68580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00"/>
    <a:srgbClr val="9A0000"/>
    <a:srgbClr val="700000"/>
    <a:srgbClr val="B5B3D5"/>
    <a:srgbClr val="FF99FF"/>
    <a:srgbClr val="FF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4" autoAdjust="0"/>
    <p:restoredTop sz="94660"/>
  </p:normalViewPr>
  <p:slideViewPr>
    <p:cSldViewPr>
      <p:cViewPr>
        <p:scale>
          <a:sx n="75" d="100"/>
          <a:sy n="75" d="100"/>
        </p:scale>
        <p:origin x="-1914" y="-8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6"/>
  <c:chart>
    <c:plotArea>
      <c:layout>
        <c:manualLayout>
          <c:layoutTarget val="inner"/>
          <c:xMode val="edge"/>
          <c:yMode val="edge"/>
          <c:x val="4.7744508626558282E-2"/>
          <c:y val="0.21531813790367291"/>
          <c:w val="0.89275328083989991"/>
          <c:h val="0.43280890828530744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выпуск</c:v>
                </c:pt>
              </c:strCache>
            </c:strRef>
          </c:tx>
          <c:dLbls>
            <c:dLbl>
              <c:idx val="0"/>
              <c:layout>
                <c:manualLayout>
                  <c:x val="3.5510595765273273E-3"/>
                  <c:y val="-1.4423644783107765E-2"/>
                </c:manualLayout>
              </c:layout>
              <c:showVal val="1"/>
            </c:dLbl>
            <c:dLbl>
              <c:idx val="1"/>
              <c:layout>
                <c:manualLayout>
                  <c:x val="-2.8304088509180881E-3"/>
                  <c:y val="4.8078815943692482E-3"/>
                </c:manualLayout>
              </c:layout>
              <c:showVal val="1"/>
            </c:dLbl>
            <c:dLbl>
              <c:idx val="3"/>
              <c:layout>
                <c:manualLayout>
                  <c:x val="1.6390796250081194E-3"/>
                  <c:y val="0"/>
                </c:manualLayout>
              </c:layout>
              <c:showVal val="1"/>
            </c:dLbl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1415</c:v>
                </c:pt>
                <c:pt idx="1">
                  <c:v>1481</c:v>
                </c:pt>
                <c:pt idx="2">
                  <c:v>1246</c:v>
                </c:pt>
                <c:pt idx="3">
                  <c:v>1338</c:v>
                </c:pt>
                <c:pt idx="4">
                  <c:v>1292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трудоустройство</c:v>
                </c:pt>
              </c:strCache>
            </c:strRef>
          </c:tx>
          <c:dLbls>
            <c:dLbl>
              <c:idx val="0"/>
              <c:layout>
                <c:manualLayout>
                  <c:x val="3.4284035554588126E-3"/>
                  <c:y val="9.7607567832773568E-3"/>
                </c:manualLayout>
              </c:layout>
              <c:showVal val="1"/>
            </c:dLbl>
            <c:dLbl>
              <c:idx val="1"/>
              <c:layout>
                <c:manualLayout>
                  <c:x val="5.2376730698827038E-3"/>
                  <c:y val="4.3498078361655702E-4"/>
                </c:manualLayout>
              </c:layout>
              <c:showVal val="1"/>
            </c:dLbl>
            <c:dLbl>
              <c:idx val="2"/>
              <c:layout>
                <c:manualLayout>
                  <c:x val="6.2511697059760988E-3"/>
                  <c:y val="9.7607567832773568E-3"/>
                </c:manualLayout>
              </c:layout>
              <c:showVal val="1"/>
            </c:dLbl>
            <c:dLbl>
              <c:idx val="3"/>
              <c:layout>
                <c:manualLayout>
                  <c:x val="4.1766425654420972E-3"/>
                  <c:y val="-4.0829136216749924E-3"/>
                </c:manualLayout>
              </c:layout>
              <c:showVal val="1"/>
            </c:dLbl>
            <c:dLbl>
              <c:idx val="4"/>
              <c:layout>
                <c:manualLayout>
                  <c:x val="1.2036321094822534E-3"/>
                  <c:y val="2.476248307777108E-3"/>
                </c:manualLayout>
              </c:layout>
              <c:showVal val="1"/>
            </c:dLbl>
            <c:dLbl>
              <c:idx val="5"/>
              <c:layout>
                <c:manualLayout>
                  <c:x val="2.0000000000000052E-2"/>
                  <c:y val="0"/>
                </c:manualLayout>
              </c:layout>
              <c:showVal val="1"/>
            </c:dLbl>
            <c:dLbl>
              <c:idx val="6"/>
              <c:layout>
                <c:manualLayout>
                  <c:x val="2.0000000000000052E-2"/>
                  <c:y val="1.7335030567372376E-2"/>
                </c:manualLayout>
              </c:layout>
              <c:showVal val="1"/>
            </c:dLbl>
            <c:dLbl>
              <c:idx val="7"/>
              <c:layout>
                <c:manualLayout>
                  <c:x val="1.6666666666665683E-3"/>
                  <c:y val="4.9528658763920673E-3"/>
                </c:manualLayout>
              </c:layout>
              <c:showVal val="1"/>
            </c:dLbl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959</c:v>
                </c:pt>
                <c:pt idx="1">
                  <c:v>1028</c:v>
                </c:pt>
                <c:pt idx="2">
                  <c:v>924</c:v>
                </c:pt>
                <c:pt idx="3">
                  <c:v>970</c:v>
                </c:pt>
                <c:pt idx="4">
                  <c:v>885</c:v>
                </c:pt>
              </c:numCache>
            </c:numRef>
          </c:val>
        </c:ser>
        <c:axId val="155988352"/>
        <c:axId val="155989888"/>
      </c:barChart>
      <c:catAx>
        <c:axId val="155988352"/>
        <c:scaling>
          <c:orientation val="minMax"/>
        </c:scaling>
        <c:axPos val="b"/>
        <c:numFmt formatCode="General" sourceLinked="1"/>
        <c:tickLblPos val="nextTo"/>
        <c:crossAx val="155989888"/>
        <c:crosses val="autoZero"/>
        <c:auto val="1"/>
        <c:lblAlgn val="ctr"/>
        <c:lblOffset val="100"/>
      </c:catAx>
      <c:valAx>
        <c:axId val="155989888"/>
        <c:scaling>
          <c:orientation val="minMax"/>
        </c:scaling>
        <c:axPos val="l"/>
        <c:majorGridlines/>
        <c:numFmt formatCode="General" sourceLinked="1"/>
        <c:tickLblPos val="nextTo"/>
        <c:crossAx val="1559883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2253306679571044"/>
          <c:y val="0.86597935412358362"/>
          <c:w val="0.50009101277308277"/>
          <c:h val="0.10998120091919612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1EA970B-5408-40BD-92C7-6CA0860726A3}" type="datetimeFigureOut">
              <a:rPr lang="ru-RU" smtClean="0"/>
              <a:pPr/>
              <a:t>18.12.2024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650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15153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1D7C3B9-79AD-41B2-A7B8-AB0C5C9B829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51942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4EAED-25AD-402E-A458-094F7282D257}" type="datetimeFigureOut">
              <a:rPr lang="ru-RU" smtClean="0"/>
              <a:pPr/>
              <a:t>18.12.2024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5" name="Picture 2" descr="F:\КОЛЛЕГИЯ_ЗАСТАВКА\RT_MZ_RT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0456" y="116632"/>
            <a:ext cx="1848205" cy="620688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10982" y="16749"/>
            <a:ext cx="735641" cy="6841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39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КОЛЛЕГИЯ_ЗАСТАВКА\RT_MZ_RT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9856" y="188640"/>
            <a:ext cx="3017041" cy="1025644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10982" y="16749"/>
            <a:ext cx="735641" cy="6841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3282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uzilya.Vdovina@tatar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52464" y="1285860"/>
            <a:ext cx="10363200" cy="1470025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ru-RU" sz="3500" b="1" dirty="0" smtClean="0"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  <a:t>Организация трудоустройства выпускников средних медицинских образовательных организаций </a:t>
            </a:r>
            <a:br>
              <a:rPr lang="ru-RU" sz="3500" b="1" dirty="0" smtClean="0"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</a:br>
            <a:r>
              <a:rPr lang="ru-RU" sz="3500" b="1" dirty="0" smtClean="0"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  <a:t>Республики Татарстан</a:t>
            </a:r>
            <a:br>
              <a:rPr lang="ru-RU" sz="3500" b="1" dirty="0" smtClean="0"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</a:br>
            <a:r>
              <a:rPr lang="ru-RU" sz="3500" b="1" dirty="0" smtClean="0"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  <a:t> 202</a:t>
            </a:r>
            <a:r>
              <a:rPr lang="en-US" sz="3500" b="1" dirty="0" smtClean="0"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  <a:t>4</a:t>
            </a:r>
            <a:r>
              <a:rPr lang="ru-RU" sz="3500" b="1" dirty="0" smtClean="0"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  <a:t> года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09720" y="4214818"/>
            <a:ext cx="8534400" cy="1752600"/>
          </a:xfrm>
        </p:spPr>
        <p:txBody>
          <a:bodyPr>
            <a:norm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chemeClr val="tx1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  <a:t>Вдовина </a:t>
            </a:r>
            <a:r>
              <a:rPr lang="ru-RU" sz="2200" dirty="0" err="1" smtClean="0">
                <a:solidFill>
                  <a:schemeClr val="tx1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  <a:t>Рузиля</a:t>
            </a:r>
            <a:r>
              <a:rPr lang="ru-RU" sz="2200" dirty="0" smtClean="0">
                <a:solidFill>
                  <a:schemeClr val="tx1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  <a:t>Айратовна</a:t>
            </a:r>
            <a:r>
              <a:rPr lang="ru-RU" sz="2200" dirty="0" smtClean="0">
                <a:solidFill>
                  <a:schemeClr val="tx1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  <a:t>– руководитель Центра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chemeClr val="tx1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  <a:t> по профориентации и трудоустройству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chemeClr val="tx1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  <a:t>8(843)229-23-24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Inter"/>
                <a:ea typeface="Inter"/>
                <a:cs typeface="Arial" panose="020B0604020202020204" pitchFamily="34" charset="0"/>
                <a:hlinkClick r:id="rId2"/>
              </a:rPr>
              <a:t>Ruzilya.Vdovina@tatar.ru</a:t>
            </a:r>
            <a:r>
              <a:rPr lang="en-US" dirty="0" smtClean="0">
                <a:latin typeface="Inter"/>
                <a:ea typeface="Inter"/>
                <a:cs typeface="Arial" panose="020B0604020202020204" pitchFamily="34" charset="0"/>
              </a:rPr>
              <a:t> </a:t>
            </a:r>
            <a:endParaRPr lang="ru-RU" dirty="0" smtClean="0">
              <a:latin typeface="Arial" panose="020B0604020202020204" pitchFamily="34" charset="0"/>
              <a:ea typeface="Inter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3"/>
          <p:cNvSpPr/>
          <p:nvPr/>
        </p:nvSpPr>
        <p:spPr>
          <a:xfrm>
            <a:off x="3524232" y="428604"/>
            <a:ext cx="71438" cy="6000792"/>
          </a:xfrm>
          <a:prstGeom prst="roundRect">
            <a:avLst>
              <a:gd name="adj" fmla="val 225151"/>
            </a:avLst>
          </a:prstGeom>
          <a:solidFill>
            <a:srgbClr val="B5B7E3"/>
          </a:solidFill>
          <a:ln/>
        </p:spPr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048000" cy="6858000"/>
          </a:xfrm>
          <a:prstGeom prst="rect">
            <a:avLst/>
          </a:prstGeom>
        </p:spPr>
      </p:pic>
      <p:sp>
        <p:nvSpPr>
          <p:cNvPr id="6" name="Shape 5"/>
          <p:cNvSpPr/>
          <p:nvPr/>
        </p:nvSpPr>
        <p:spPr>
          <a:xfrm>
            <a:off x="3309918" y="571480"/>
            <a:ext cx="416619" cy="416619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 flipV="1">
            <a:off x="3738546" y="714356"/>
            <a:ext cx="428628" cy="71437"/>
          </a:xfrm>
          <a:prstGeom prst="roundRect">
            <a:avLst>
              <a:gd name="adj" fmla="val 225151"/>
            </a:avLst>
          </a:prstGeom>
          <a:solidFill>
            <a:srgbClr val="B5B7E3"/>
          </a:solidFill>
          <a:ln/>
        </p:spPr>
      </p:sp>
      <p:sp>
        <p:nvSpPr>
          <p:cNvPr id="9" name="Text 8"/>
          <p:cNvSpPr/>
          <p:nvPr/>
        </p:nvSpPr>
        <p:spPr>
          <a:xfrm>
            <a:off x="4238612" y="1785926"/>
            <a:ext cx="7715304" cy="4714908"/>
          </a:xfrm>
          <a:prstGeom prst="rect">
            <a:avLst/>
          </a:prstGeom>
          <a:noFill/>
          <a:ln/>
        </p:spPr>
        <p:txBody>
          <a:bodyPr wrap="square" lIns="76197" tIns="38098" rIns="76197" bIns="38098" rtlCol="0" anchor="t"/>
          <a:lstStyle/>
          <a:p>
            <a:pPr algn="just"/>
            <a:r>
              <a:rPr lang="ru-RU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Центром</a:t>
            </a:r>
            <a:r>
              <a:rPr lang="en-US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 профориентации и трудоустройству выпускников </a:t>
            </a:r>
            <a:r>
              <a:rPr lang="en-US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средних медицинских образовательных организаций </a:t>
            </a:r>
            <a:r>
              <a:rPr lang="ru-RU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государственные медицинские организации</a:t>
            </a:r>
            <a:r>
              <a:rPr lang="en-US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РТ</a:t>
            </a:r>
            <a:r>
              <a:rPr lang="ru-RU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ежегодно</a:t>
            </a:r>
            <a:r>
              <a:rPr lang="en-US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проводится </a:t>
            </a:r>
            <a:r>
              <a:rPr lang="ru-RU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работа</a:t>
            </a:r>
            <a:r>
              <a:rPr lang="en-US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</a:t>
            </a:r>
            <a:r>
              <a:rPr lang="en-US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трудоустройству</a:t>
            </a:r>
            <a:r>
              <a:rPr lang="en-US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выпускников с дальнейшим </a:t>
            </a:r>
            <a:r>
              <a:rPr lang="en-US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отслеживанием их отработки</a:t>
            </a:r>
            <a:r>
              <a:rPr lang="ru-RU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</a:t>
            </a:r>
            <a:r>
              <a:rPr lang="ru-RU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государственных учреждениях здравоохранения Республики Татарстан не менее </a:t>
            </a:r>
            <a:r>
              <a:rPr lang="en-US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r>
              <a:rPr lang="ru-RU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</a:t>
            </a:r>
            <a:r>
              <a:rPr lang="ru-RU" sz="2500" kern="0" spc="-29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х</a:t>
            </a:r>
            <a:r>
              <a:rPr lang="en-US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лет, а также осуществление возврата денежных средств в бюджет РТ за </a:t>
            </a:r>
            <a:r>
              <a:rPr lang="ru-RU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неисполнение обязательств по четырехстороннему</a:t>
            </a:r>
            <a:r>
              <a:rPr lang="en-US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договор</a:t>
            </a:r>
            <a:r>
              <a:rPr lang="ru-RU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 </a:t>
            </a:r>
            <a:r>
              <a:rPr lang="en-US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 </a:t>
            </a:r>
            <a:r>
              <a:rPr lang="ru-RU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профессиональной </a:t>
            </a:r>
            <a:r>
              <a:rPr lang="en-US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подготовке и </a:t>
            </a:r>
            <a:r>
              <a:rPr lang="ru-RU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трудоустройстве </a:t>
            </a:r>
            <a:r>
              <a:rPr lang="en-US" sz="2500" kern="0" spc="-2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специалиста.</a:t>
            </a:r>
            <a:endParaRPr lang="en-US" sz="2500" kern="0" spc="-29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167174" y="500042"/>
            <a:ext cx="7643866" cy="714380"/>
          </a:xfrm>
          <a:prstGeom prst="rect">
            <a:avLst/>
          </a:prstGeom>
          <a:noFill/>
          <a:ln/>
        </p:spPr>
        <p:txBody>
          <a:bodyPr wrap="none" lIns="76197" tIns="38098" rIns="76197" bIns="38098" rtlCol="0" anchor="t"/>
          <a:lstStyle/>
          <a:p>
            <a:r>
              <a:rPr lang="en-US" sz="3000" b="1" kern="0" spc="-5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 исполнение приказа МЗ РТ </a:t>
            </a:r>
            <a:endParaRPr lang="ru-RU" sz="3000" b="1" kern="0" spc="-55" dirty="0" smtClean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r>
              <a:rPr lang="en-US" sz="3000" b="1" kern="0" spc="-5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 </a:t>
            </a:r>
            <a:r>
              <a:rPr lang="en-US" sz="3000" b="1" kern="0" spc="-5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31.01.2020 №151</a:t>
            </a:r>
            <a:endParaRPr lang="en-US" sz="3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09588" y="274638"/>
            <a:ext cx="1021563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Выпуск</a:t>
            </a:r>
            <a:r>
              <a:rPr lang="en-US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средних медицинских работников, </a:t>
            </a:r>
            <a:r>
              <a:rPr lang="en-US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/>
            </a:r>
            <a:br>
              <a:rPr lang="en-US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ru-RU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обучавшихся на бюджетной основе,</a:t>
            </a:r>
            <a:r>
              <a:rPr lang="en-US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/>
            </a:r>
            <a:br>
              <a:rPr lang="en-US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ru-RU" sz="3200" dirty="0" smtClean="0"/>
              <a:t> </a:t>
            </a:r>
            <a:r>
              <a:rPr lang="ru-RU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2024 </a:t>
            </a:r>
            <a:r>
              <a:rPr lang="ru-RU" sz="3000" b="1" kern="0" spc="-109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году составил </a:t>
            </a:r>
            <a:r>
              <a:rPr lang="ru-RU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r>
              <a:rPr lang="en-US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292</a:t>
            </a:r>
            <a:r>
              <a:rPr lang="ru-RU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чел., из </a:t>
            </a:r>
            <a:r>
              <a:rPr lang="ru-RU" sz="3000" b="1" kern="0" spc="-109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них на </a:t>
            </a:r>
            <a:r>
              <a:rPr lang="ru-RU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01.12.202</a:t>
            </a:r>
            <a:r>
              <a:rPr lang="en-US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r>
              <a:rPr lang="ru-RU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</a:t>
            </a:r>
            <a:endParaRPr lang="ru-RU" sz="3000" b="1" kern="0" spc="-109" dirty="0">
              <a:solidFill>
                <a:srgbClr val="000000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809588" y="1857364"/>
            <a:ext cx="4929222" cy="1089819"/>
          </a:xfrm>
          <a:prstGeom prst="roundRect">
            <a:avLst>
              <a:gd name="adj" fmla="val 7646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095340" y="2071678"/>
            <a:ext cx="4500594" cy="642942"/>
          </a:xfrm>
          <a:prstGeom prst="rect">
            <a:avLst/>
          </a:prstGeom>
          <a:noFill/>
          <a:ln/>
        </p:spPr>
        <p:txBody>
          <a:bodyPr wrap="none" lIns="76197" tIns="38098" rIns="76197" bIns="38098" rtlCol="0" anchor="ctr"/>
          <a:lstStyle/>
          <a:p>
            <a:pPr algn="ctr">
              <a:lnSpc>
                <a:spcPts val="2278"/>
              </a:lnSpc>
            </a:pPr>
            <a:endParaRPr lang="en-US" sz="2000" b="1" kern="0" spc="-55" dirty="0" smtClean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algn="ctr">
              <a:lnSpc>
                <a:spcPts val="2278"/>
              </a:lnSpc>
            </a:pPr>
            <a:r>
              <a:rPr lang="en-US" sz="2000" b="1" kern="0" spc="-5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Трудоустроено 885 </a:t>
            </a:r>
            <a:r>
              <a:rPr lang="en-US" sz="2000" b="1" kern="0" spc="-5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чел</a:t>
            </a:r>
            <a:r>
              <a:rPr lang="en-US" sz="2000" b="1" kern="0" spc="-5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– 68,5%</a:t>
            </a:r>
            <a:r>
              <a:rPr lang="ru-RU" sz="2000" b="1" kern="0" spc="-5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>
              <a:lnSpc>
                <a:spcPts val="2278"/>
              </a:lnSpc>
            </a:pPr>
            <a:endParaRPr lang="en-US" dirty="0"/>
          </a:p>
        </p:txBody>
      </p:sp>
      <p:sp>
        <p:nvSpPr>
          <p:cNvPr id="10" name="Shape 6"/>
          <p:cNvSpPr/>
          <p:nvPr/>
        </p:nvSpPr>
        <p:spPr>
          <a:xfrm>
            <a:off x="6096000" y="1857364"/>
            <a:ext cx="4929222" cy="1089819"/>
          </a:xfrm>
          <a:prstGeom prst="roundRect">
            <a:avLst>
              <a:gd name="adj" fmla="val 7646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310314" y="2071678"/>
            <a:ext cx="4429156" cy="642942"/>
          </a:xfrm>
          <a:prstGeom prst="rect">
            <a:avLst/>
          </a:prstGeom>
          <a:noFill/>
          <a:ln/>
        </p:spPr>
        <p:txBody>
          <a:bodyPr wrap="none" lIns="76197" tIns="38098" rIns="76197" bIns="38098" rtlCol="0" anchor="ctr"/>
          <a:lstStyle/>
          <a:p>
            <a:pPr algn="ctr">
              <a:lnSpc>
                <a:spcPts val="2278"/>
              </a:lnSpc>
            </a:pPr>
            <a:endParaRPr lang="en-US" sz="2000" b="1" kern="0" spc="-55" dirty="0" smtClean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algn="ctr">
              <a:lnSpc>
                <a:spcPts val="2278"/>
              </a:lnSpc>
            </a:pPr>
            <a:r>
              <a:rPr lang="en-US" sz="2000" b="1" kern="0" spc="-5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</a:t>
            </a:r>
            <a:r>
              <a:rPr lang="en-US" sz="2000" b="1" kern="0" spc="-5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трудоустроено </a:t>
            </a:r>
            <a:r>
              <a:rPr lang="en-US" sz="2000" b="1" kern="0" spc="-5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407 </a:t>
            </a:r>
            <a:r>
              <a:rPr lang="en-US" sz="2000" b="1" kern="0" spc="-5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чел</a:t>
            </a:r>
            <a:r>
              <a:rPr lang="en-US" sz="2000" b="1" kern="0" spc="-5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– 31,5%</a:t>
            </a:r>
            <a:r>
              <a:rPr lang="ru-RU" sz="2000" b="1" kern="0" spc="-5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>
              <a:lnSpc>
                <a:spcPts val="2278"/>
              </a:lnSpc>
            </a:pPr>
            <a:endParaRPr lang="en-US" dirty="0"/>
          </a:p>
        </p:txBody>
      </p:sp>
      <p:sp>
        <p:nvSpPr>
          <p:cNvPr id="15" name="Text 10"/>
          <p:cNvSpPr/>
          <p:nvPr/>
        </p:nvSpPr>
        <p:spPr>
          <a:xfrm>
            <a:off x="738150" y="3286124"/>
            <a:ext cx="10930014" cy="578644"/>
          </a:xfrm>
          <a:prstGeom prst="rect">
            <a:avLst/>
          </a:prstGeom>
          <a:noFill/>
          <a:ln/>
        </p:spPr>
        <p:txBody>
          <a:bodyPr wrap="square" lIns="76197" tIns="38098" rIns="76197" bIns="38098" rtlCol="0" anchor="ctr"/>
          <a:lstStyle/>
          <a:p>
            <a:pPr algn="ctr">
              <a:lnSpc>
                <a:spcPts val="2278"/>
              </a:lnSpc>
            </a:pPr>
            <a:r>
              <a:rPr lang="en-US" b="1" kern="0" spc="-5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ТРУДОУСТРОЙСТВО ВЫПУСКНИКОВ </a:t>
            </a:r>
            <a:r>
              <a:rPr lang="en-US" b="1" kern="0" spc="-5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2020-2024 </a:t>
            </a:r>
            <a:r>
              <a:rPr lang="en-US" b="1" kern="0" spc="-5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СПО РТ НА БЮДЖЕТНОЙ ОСНОВЕ</a:t>
            </a:r>
            <a:endParaRPr lang="en-US" dirty="0"/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="" xmlns:p14="http://schemas.microsoft.com/office/powerpoint/2010/main" val="1642947701"/>
              </p:ext>
            </p:extLst>
          </p:nvPr>
        </p:nvGraphicFramePr>
        <p:xfrm>
          <a:off x="666712" y="3571876"/>
          <a:ext cx="10858576" cy="307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8150" y="285728"/>
            <a:ext cx="80432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 информации, представленной службами содействия трудоустройству выпускников образовательных организаций, в том числе по ФРМР из </a:t>
            </a:r>
            <a:r>
              <a:rPr lang="ru-RU" sz="2200" b="1" kern="0" spc="-109" dirty="0" smtClean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r>
              <a:rPr lang="en-US" sz="2200" b="1" kern="0" spc="-109" dirty="0" smtClean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292</a:t>
            </a:r>
            <a:r>
              <a:rPr lang="ru-RU" sz="2200" b="1" kern="0" spc="-109" dirty="0" smtClean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22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трудоустроено </a:t>
            </a:r>
            <a:r>
              <a:rPr lang="en-US" sz="2200" b="1" kern="0" spc="-109" dirty="0" smtClean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885</a:t>
            </a:r>
            <a:r>
              <a:rPr lang="ru-RU" sz="22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чел. </a:t>
            </a:r>
            <a:r>
              <a:rPr lang="ru-RU" sz="2200" b="1" kern="0" spc="-109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(</a:t>
            </a:r>
            <a:r>
              <a:rPr lang="en-US" sz="2200" b="1" kern="0" spc="-109" dirty="0" smtClean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68</a:t>
            </a:r>
            <a:r>
              <a:rPr lang="ru-RU" sz="2200" b="1" kern="0" spc="-109" dirty="0" smtClean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,5%</a:t>
            </a:r>
            <a:r>
              <a:rPr lang="ru-RU" sz="22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r>
              <a:rPr lang="en-US" sz="2200" b="1" kern="0" spc="-109" dirty="0" smtClean="0"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  <a:r>
              <a:rPr lang="ru-RU" sz="2200" b="1" kern="0" spc="-109" dirty="0" smtClean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22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из них  место трудоустройства: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91656" y="0"/>
            <a:ext cx="2800344" cy="6857999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5274" y="1714488"/>
            <a:ext cx="1214446" cy="1071570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5274" y="2857496"/>
            <a:ext cx="1214446" cy="1072800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5274" y="4071942"/>
            <a:ext cx="1214446" cy="100013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024034" y="2000240"/>
            <a:ext cx="72866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Arial" panose="020B0604020202020204" pitchFamily="34" charset="0"/>
                <a:ea typeface="Inter"/>
                <a:cs typeface="Arial" panose="020B0604020202020204" pitchFamily="34" charset="0"/>
              </a:rPr>
              <a:t>совпадает с подписанным договором у</a:t>
            </a:r>
            <a:r>
              <a:rPr lang="en-US" sz="2000" dirty="0" smtClean="0">
                <a:latin typeface="Inter"/>
                <a:ea typeface="Inter"/>
                <a:cs typeface="Arial" panose="020B0604020202020204" pitchFamily="34" charset="0"/>
              </a:rPr>
              <a:t> </a:t>
            </a:r>
            <a:r>
              <a:rPr lang="ru-RU" sz="2000" dirty="0" smtClean="0">
                <a:latin typeface="Inter"/>
                <a:ea typeface="Inter"/>
                <a:cs typeface="Arial" panose="020B0604020202020204" pitchFamily="34" charset="0"/>
              </a:rPr>
              <a:t>667 чел. – </a:t>
            </a:r>
            <a:r>
              <a:rPr lang="ru-RU" sz="2000" dirty="0" smtClean="0">
                <a:solidFill>
                  <a:srgbClr val="FF0000"/>
                </a:solidFill>
                <a:latin typeface="Inter"/>
                <a:ea typeface="Inter"/>
                <a:cs typeface="Arial" panose="020B0604020202020204" pitchFamily="34" charset="0"/>
              </a:rPr>
              <a:t>75,4%</a:t>
            </a:r>
            <a:r>
              <a:rPr lang="ru-RU" sz="2000" dirty="0" smtClean="0">
                <a:solidFill>
                  <a:srgbClr val="000000"/>
                </a:solidFill>
                <a:latin typeface="Inter"/>
                <a:ea typeface="Inter"/>
                <a:cs typeface="Arial" panose="020B0604020202020204" pitchFamily="34" charset="0"/>
              </a:rPr>
              <a:t>;</a:t>
            </a:r>
            <a:endParaRPr lang="ru-RU" sz="2000" dirty="0">
              <a:solidFill>
                <a:srgbClr val="000000"/>
              </a:solidFill>
              <a:ea typeface="Inter"/>
            </a:endParaRPr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5274" y="5286388"/>
            <a:ext cx="1214446" cy="10715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024034" y="2928934"/>
            <a:ext cx="72866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имеется дополнительное соглашение к четырехстороннему договору у 155 чел. – 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17,5%</a:t>
            </a:r>
            <a:r>
              <a:rPr lang="ru-RU" sz="2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  <a:endParaRPr lang="ru-RU" sz="2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024034" y="4143380"/>
            <a:ext cx="72866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трудоустроено без четырехстороннего договора или дополнительного соглашения к нему 6 чел. – 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0,7%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095472" y="5429264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находятся в декретном отпуске или служат в армии 57 чел. -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6,4%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3861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8150" y="142852"/>
            <a:ext cx="1085857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Медицинские организации, которые приняли молодого специалиста без договора и дополнительного соглашения</a:t>
            </a:r>
            <a:endParaRPr lang="ru-RU" sz="2500" b="1" kern="0" spc="-109" dirty="0" smtClean="0">
              <a:solidFill>
                <a:srgbClr val="000000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dirty="0">
              <a:solidFill>
                <a:srgbClr val="000000"/>
              </a:solidFill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666712" y="1214422"/>
          <a:ext cx="11287203" cy="501180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63953"/>
                <a:gridCol w="2065632"/>
                <a:gridCol w="3771273"/>
                <a:gridCol w="4786345"/>
              </a:tblGrid>
              <a:tr h="917204">
                <a:tc>
                  <a:txBody>
                    <a:bodyPr/>
                    <a:lstStyle/>
                    <a:p>
                      <a:pPr algn="ctr"/>
                      <a:endParaRPr lang="ru-RU" sz="1500" b="1" kern="1200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kern="120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dirty="0" smtClean="0"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Специальность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1" kern="1200" dirty="0" smtClean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kern="120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Медицинская организация по договору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Медицинская организация, которая приняла без Договора и Дополнительного соглашения</a:t>
                      </a:r>
                    </a:p>
                  </a:txBody>
                  <a:tcPr/>
                </a:tc>
              </a:tr>
              <a:tr h="577499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Сестринское дело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ГАУЗ «Республиканский клинический неврологический центр»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ГАУЗ «Городская клиническая больница № 7 им. М.Н. Садыкова» г.Казани</a:t>
                      </a:r>
                    </a:p>
                  </a:txBody>
                  <a:tcPr/>
                </a:tc>
              </a:tr>
              <a:tr h="577499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2</a:t>
                      </a:r>
                      <a:endParaRPr lang="ru-RU" sz="14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Сестринское дело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ГАУЗ «Лаишевская ЦРБ»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ГАУЗ «Городская клиническая больница № 7 им. М.Н. Садыкова» г.Казани</a:t>
                      </a:r>
                    </a:p>
                  </a:txBody>
                  <a:tcPr/>
                </a:tc>
              </a:tr>
              <a:tr h="577499"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3</a:t>
                      </a:r>
                      <a:endParaRPr lang="ru-RU" sz="14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Сестринское дело</a:t>
                      </a:r>
                    </a:p>
                    <a:p>
                      <a:pPr algn="ctr"/>
                      <a:endParaRPr lang="ru-RU" sz="14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ГАУЗ «Городская больница № 5» г. Набережные Челны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ГАУЗ «Детская республиканская клиническая больница МЗ РТ»</a:t>
                      </a:r>
                    </a:p>
                  </a:txBody>
                  <a:tcPr/>
                </a:tc>
              </a:tr>
              <a:tr h="81529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4</a:t>
                      </a:r>
                      <a:endParaRPr lang="ru-RU" sz="14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Сестринское дело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ГАУЗ «Детская республиканская клиническая больница МЗ РТ»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ФКУ «Казанская психиатрическая больница (стационар) специализированного типа с интенсивным наблюдением» МЗ РФ</a:t>
                      </a:r>
                    </a:p>
                  </a:txBody>
                  <a:tcPr/>
                </a:tc>
              </a:tr>
              <a:tr h="57749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Сестринское дело</a:t>
                      </a:r>
                    </a:p>
                    <a:p>
                      <a:pPr marL="0" algn="ctr" defTabSz="914400" rtl="0" eaLnBrk="1" latinLnBrk="0" hangingPunct="1"/>
                      <a:endParaRPr lang="ru-RU" sz="14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ГАУЗ «Мамадышская ЦРБ»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ГАУСО «Реабилитационный центр для детей и подростков с ОВЗ Министерства труда, занятости и социальной защиты РТ</a:t>
                      </a:r>
                      <a:r>
                        <a:rPr lang="ru-RU" sz="1400" b="1" kern="12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«Астра»»</a:t>
                      </a:r>
                    </a:p>
                  </a:txBody>
                  <a:tcPr/>
                </a:tc>
              </a:tr>
              <a:tr h="81529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Фармация</a:t>
                      </a:r>
                    </a:p>
                    <a:p>
                      <a:pPr marL="0" algn="ctr" defTabSz="914400" rtl="0" eaLnBrk="1" latinLnBrk="0" hangingPunct="1"/>
                      <a:endParaRPr lang="ru-RU" sz="14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ГУП «Таттехмедфарм»</a:t>
                      </a:r>
                    </a:p>
                    <a:p>
                      <a:pPr marL="0" algn="ctr" defTabSz="914400" rtl="0" eaLnBrk="1" latinLnBrk="0" hangingPunct="1"/>
                      <a:endParaRPr lang="ru-RU" sz="14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Inter"/>
                          <a:cs typeface="Arial" panose="020B0604020202020204" pitchFamily="34" charset="0"/>
                        </a:rPr>
                        <a:t>ГАУЗ «Нижнекамская районная детская больница с перинатальным центром»</a:t>
                      </a:r>
                    </a:p>
                    <a:p>
                      <a:pPr marL="0" algn="ctr" defTabSz="914400" rtl="0" eaLnBrk="1" latinLnBrk="0" hangingPunct="1"/>
                      <a:endParaRPr lang="ru-RU" sz="14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Inter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223861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8150" y="285728"/>
            <a:ext cx="850112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трудоустроено 407 чел. (</a:t>
            </a:r>
            <a:r>
              <a:rPr lang="ru-RU" sz="2500" b="1" kern="0" spc="-109" dirty="0" smtClean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31,5%</a:t>
            </a:r>
            <a:r>
              <a:rPr lang="ru-RU" sz="25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r>
              <a:rPr lang="ru-RU" sz="2500" b="1" kern="0" spc="-109" dirty="0" smtClean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25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из общего количества выпускников, из них: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91656" y="0"/>
            <a:ext cx="2800344" cy="6857999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5274" y="1142984"/>
            <a:ext cx="1214446" cy="857256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5274" y="2071678"/>
            <a:ext cx="1214446" cy="928694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5274" y="3071810"/>
            <a:ext cx="1214446" cy="92869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52596" y="2285992"/>
            <a:ext cx="7072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работают  в коммерческих организациях 16 чел. – 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3,9%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5274" y="4214818"/>
            <a:ext cx="1214446" cy="92869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952596" y="3286124"/>
            <a:ext cx="7072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поступили в  непрофильные ВУЗы 1 чел. - 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0,2%</a:t>
            </a:r>
            <a:r>
              <a:rPr lang="ru-RU" sz="2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024034" y="4357694"/>
            <a:ext cx="72866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не трудоустроились без указания причин 209 чел. – 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51,4%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024034" y="5143512"/>
            <a:ext cx="72152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не трудоустроены по причинам, предусмотренными условиями договора (супруга военнослужащего, медицинские противопоказания и др.)  12 чел. – 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3%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952596" y="1285860"/>
            <a:ext cx="72152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поступили в профильные ВУЗы  169 чел. – 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41,5%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  <a:endParaRPr lang="ru-RU" sz="2000" dirty="0">
              <a:solidFill>
                <a:srgbClr val="000000"/>
              </a:solidFill>
            </a:endParaRPr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5274" y="5286388"/>
            <a:ext cx="1214446" cy="9286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23861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62052" y="1571612"/>
            <a:ext cx="926317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63525" algn="l"/>
              </a:tabLst>
            </a:pPr>
            <a:endParaRPr lang="ru-RU" sz="2400" dirty="0" smtClean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263525" algn="l"/>
              </a:tabLst>
            </a:pP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/>
          <p:cNvSpPr/>
          <p:nvPr/>
        </p:nvSpPr>
        <p:spPr>
          <a:xfrm>
            <a:off x="1095340" y="1500174"/>
            <a:ext cx="71438" cy="1000132"/>
          </a:xfrm>
          <a:prstGeom prst="roundRect">
            <a:avLst>
              <a:gd name="adj" fmla="val 225151"/>
            </a:avLst>
          </a:prstGeom>
          <a:solidFill>
            <a:srgbClr val="B5B7E3"/>
          </a:solidFill>
          <a:ln/>
        </p:spPr>
      </p:sp>
      <p:sp>
        <p:nvSpPr>
          <p:cNvPr id="5" name="Shape 5"/>
          <p:cNvSpPr/>
          <p:nvPr/>
        </p:nvSpPr>
        <p:spPr>
          <a:xfrm>
            <a:off x="881026" y="164305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  <p:txBody>
          <a:bodyPr/>
          <a:lstStyle/>
          <a:p>
            <a:pPr algn="ctr"/>
            <a:r>
              <a:rPr lang="en-US" sz="2000" b="1" dirty="0" smtClean="0"/>
              <a:t>1</a:t>
            </a:r>
            <a:endParaRPr lang="ru-RU" sz="2000" b="1" dirty="0"/>
          </a:p>
        </p:txBody>
      </p:sp>
      <p:sp>
        <p:nvSpPr>
          <p:cNvPr id="6" name="Shape 4"/>
          <p:cNvSpPr/>
          <p:nvPr/>
        </p:nvSpPr>
        <p:spPr>
          <a:xfrm>
            <a:off x="1381092" y="1857364"/>
            <a:ext cx="357190" cy="45719"/>
          </a:xfrm>
          <a:prstGeom prst="roundRect">
            <a:avLst>
              <a:gd name="adj" fmla="val 225151"/>
            </a:avLst>
          </a:prstGeom>
          <a:solidFill>
            <a:srgbClr val="B5B7E3"/>
          </a:solidFill>
          <a:ln/>
        </p:spPr>
      </p:sp>
      <p:sp>
        <p:nvSpPr>
          <p:cNvPr id="8" name="Прямоугольник 7"/>
          <p:cNvSpPr/>
          <p:nvPr/>
        </p:nvSpPr>
        <p:spPr>
          <a:xfrm>
            <a:off x="1881158" y="1714488"/>
            <a:ext cx="98584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осуществили возврат денежных средств в бюджет РТ 99 чел. – 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43,8%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95340" y="2786058"/>
            <a:ext cx="104299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Эти специалисты не вернутся для трудоустройства </a:t>
            </a:r>
          </a:p>
          <a:p>
            <a:pPr algn="ctr"/>
            <a:r>
              <a:rPr lang="ru-RU" sz="22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государственные медицинские организации.</a:t>
            </a:r>
          </a:p>
        </p:txBody>
      </p:sp>
      <p:sp>
        <p:nvSpPr>
          <p:cNvPr id="14" name="Text 6"/>
          <p:cNvSpPr/>
          <p:nvPr/>
        </p:nvSpPr>
        <p:spPr>
          <a:xfrm>
            <a:off x="1952596" y="5000636"/>
            <a:ext cx="8903606" cy="12144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799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выпускники по специальности «Сестринское дело», «Лечебное дело», «Акушерское дело», «Лабораторная диагностика» 74 чел. – 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58,3%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lnSpc>
                <a:spcPts val="2799"/>
              </a:lnSpc>
              <a:buFont typeface="Arial" pitchFamily="34" charset="0"/>
              <a:buChar char="•"/>
            </a:pPr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99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выпускники по специальности «Фармация» 53 чел. – 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41,7%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3"/>
          <p:cNvSpPr/>
          <p:nvPr/>
        </p:nvSpPr>
        <p:spPr>
          <a:xfrm>
            <a:off x="1095340" y="4000504"/>
            <a:ext cx="71438" cy="1071570"/>
          </a:xfrm>
          <a:prstGeom prst="roundRect">
            <a:avLst>
              <a:gd name="adj" fmla="val 225151"/>
            </a:avLst>
          </a:prstGeom>
          <a:solidFill>
            <a:srgbClr val="B5B7E3"/>
          </a:solidFill>
          <a:ln/>
        </p:spPr>
      </p:sp>
      <p:sp>
        <p:nvSpPr>
          <p:cNvPr id="16" name="Shape 5"/>
          <p:cNvSpPr/>
          <p:nvPr/>
        </p:nvSpPr>
        <p:spPr>
          <a:xfrm>
            <a:off x="881026" y="428625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  <p:txBody>
          <a:bodyPr/>
          <a:lstStyle/>
          <a:p>
            <a:pPr algn="ctr"/>
            <a:r>
              <a:rPr lang="ru-RU" sz="2000" b="1" dirty="0" smtClean="0"/>
              <a:t>2</a:t>
            </a:r>
            <a:endParaRPr lang="ru-RU" sz="2000" b="1" dirty="0"/>
          </a:p>
        </p:txBody>
      </p:sp>
      <p:sp>
        <p:nvSpPr>
          <p:cNvPr id="17" name="Shape 4"/>
          <p:cNvSpPr/>
          <p:nvPr/>
        </p:nvSpPr>
        <p:spPr>
          <a:xfrm>
            <a:off x="1381092" y="4500570"/>
            <a:ext cx="357190" cy="45719"/>
          </a:xfrm>
          <a:prstGeom prst="roundRect">
            <a:avLst>
              <a:gd name="adj" fmla="val 225151"/>
            </a:avLst>
          </a:prstGeom>
          <a:solidFill>
            <a:srgbClr val="B5B7E3"/>
          </a:solidFill>
          <a:ln/>
        </p:spPr>
      </p:sp>
      <p:sp>
        <p:nvSpPr>
          <p:cNvPr id="18" name="Прямоугольник 17"/>
          <p:cNvSpPr/>
          <p:nvPr/>
        </p:nvSpPr>
        <p:spPr>
          <a:xfrm>
            <a:off x="523836" y="357166"/>
            <a:ext cx="1100145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Из </a:t>
            </a:r>
            <a:r>
              <a:rPr lang="ru-RU" sz="2500" b="1" kern="0" spc="-109" dirty="0" smtClean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226</a:t>
            </a:r>
            <a:r>
              <a:rPr lang="ru-RU" sz="25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не трудоустроенных молодых специалистов, обязанных </a:t>
            </a:r>
            <a:r>
              <a:rPr lang="en-US" sz="25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трудоустроиться или осуществить возврат денежных средств в бюджет РТ </a:t>
            </a:r>
            <a:r>
              <a:rPr lang="ru-RU" sz="25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952596" y="4143380"/>
            <a:ext cx="97870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обязаны трудоустроиться в государственные медицинские организации или осуществить возврат денежных средств в бюджет РТ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127 чел. – 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56,2%,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из них:</a:t>
            </a:r>
            <a:endParaRPr lang="en-US" sz="2000" dirty="0" smtClean="0">
              <a:solidFill>
                <a:srgbClr val="0000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4731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2"/>
          <p:cNvSpPr/>
          <p:nvPr/>
        </p:nvSpPr>
        <p:spPr>
          <a:xfrm>
            <a:off x="738150" y="142852"/>
            <a:ext cx="10715700" cy="1000132"/>
          </a:xfrm>
          <a:prstGeom prst="rect">
            <a:avLst/>
          </a:prstGeom>
          <a:noFill/>
          <a:ln/>
        </p:spPr>
        <p:txBody>
          <a:bodyPr wrap="square" lIns="76197" tIns="38098" rIns="76197" bIns="38098" rtlCol="0" anchor="t"/>
          <a:lstStyle/>
          <a:p>
            <a:pPr algn="ctr"/>
            <a:r>
              <a:rPr lang="ru-RU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Расторжение четырехстороннего договора возможно, если:</a:t>
            </a:r>
          </a:p>
          <a:p>
            <a:pPr algn="ctr">
              <a:lnSpc>
                <a:spcPts val="4556"/>
              </a:lnSpc>
            </a:pPr>
            <a:endParaRPr lang="en-US" sz="3000" b="1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3836" y="1214422"/>
            <a:ext cx="1214446" cy="857256"/>
          </a:xfrm>
          <a:prstGeom prst="rect">
            <a:avLst/>
          </a:prstGeom>
        </p:spPr>
      </p:pic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3836" y="2071678"/>
            <a:ext cx="1214446" cy="785818"/>
          </a:xfrm>
          <a:prstGeom prst="rect">
            <a:avLst/>
          </a:prstGeom>
        </p:spPr>
      </p:pic>
      <p:sp>
        <p:nvSpPr>
          <p:cNvPr id="11" name="Text 2"/>
          <p:cNvSpPr/>
          <p:nvPr/>
        </p:nvSpPr>
        <p:spPr>
          <a:xfrm>
            <a:off x="2024034" y="2071678"/>
            <a:ext cx="9858444" cy="714380"/>
          </a:xfrm>
          <a:prstGeom prst="rect">
            <a:avLst/>
          </a:prstGeom>
          <a:noFill/>
          <a:ln/>
        </p:spPr>
        <p:txBody>
          <a:bodyPr wrap="square" lIns="76197" tIns="38098" rIns="76197" bIns="38098" rtlCol="0" anchor="t"/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гражданин обучается в образовательной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организации высшего образования по направлению медицинской деятельности;</a:t>
            </a:r>
          </a:p>
          <a:p>
            <a:pPr algn="ctr">
              <a:lnSpc>
                <a:spcPts val="4556"/>
              </a:lnSpc>
            </a:pPr>
            <a:endParaRPr lang="en-US" sz="3000" b="1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3836" y="2928934"/>
            <a:ext cx="1214446" cy="785818"/>
          </a:xfrm>
          <a:prstGeom prst="rect">
            <a:avLst/>
          </a:prstGeom>
        </p:spPr>
      </p:pic>
      <p:sp>
        <p:nvSpPr>
          <p:cNvPr id="13" name="Text 2"/>
          <p:cNvSpPr/>
          <p:nvPr/>
        </p:nvSpPr>
        <p:spPr>
          <a:xfrm>
            <a:off x="2095472" y="3000372"/>
            <a:ext cx="9715568" cy="642942"/>
          </a:xfrm>
          <a:prstGeom prst="rect">
            <a:avLst/>
          </a:prstGeom>
          <a:noFill/>
          <a:ln/>
        </p:spPr>
        <p:txBody>
          <a:bodyPr wrap="square" lIns="76197" tIns="38098" rIns="76197" bIns="38098" rtlCol="0" anchor="t"/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имеются медицинские противопоказания, гражданин в установленном порядке признан инвалидом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или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II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группы; </a:t>
            </a:r>
          </a:p>
          <a:p>
            <a:pPr algn="ctr">
              <a:lnSpc>
                <a:spcPts val="4556"/>
              </a:lnSpc>
            </a:pPr>
            <a:endParaRPr lang="en-US" sz="3000" b="1" dirty="0"/>
          </a:p>
        </p:txBody>
      </p:sp>
      <p:sp>
        <p:nvSpPr>
          <p:cNvPr id="14" name="Text 2"/>
          <p:cNvSpPr/>
          <p:nvPr/>
        </p:nvSpPr>
        <p:spPr>
          <a:xfrm>
            <a:off x="1952596" y="1357298"/>
            <a:ext cx="9715568" cy="714380"/>
          </a:xfrm>
          <a:prstGeom prst="rect">
            <a:avLst/>
          </a:prstGeom>
          <a:noFill/>
          <a:ln/>
        </p:spPr>
        <p:txBody>
          <a:bodyPr wrap="square" lIns="76197" tIns="38098" rIns="76197" bIns="38098" rtlCol="0" anchor="t"/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осуществлён возврат денежных средств в бюджет РТ;</a:t>
            </a:r>
          </a:p>
          <a:p>
            <a:endParaRPr lang="ru-RU" sz="2000" kern="0" spc="-109" dirty="0" smtClean="0">
              <a:solidFill>
                <a:srgbClr val="FF0000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endParaRPr lang="ru-RU" sz="2000" kern="0" spc="-109" dirty="0" smtClean="0">
              <a:solidFill>
                <a:srgbClr val="000000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algn="ctr">
              <a:lnSpc>
                <a:spcPts val="4556"/>
              </a:lnSpc>
            </a:pPr>
            <a:endParaRPr lang="en-US" sz="3000" b="1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3836" y="3786190"/>
            <a:ext cx="1214446" cy="785818"/>
          </a:xfrm>
          <a:prstGeom prst="rect">
            <a:avLst/>
          </a:prstGeom>
        </p:spPr>
      </p:pic>
      <p:sp>
        <p:nvSpPr>
          <p:cNvPr id="16" name="Text 2"/>
          <p:cNvSpPr/>
          <p:nvPr/>
        </p:nvSpPr>
        <p:spPr>
          <a:xfrm>
            <a:off x="2095472" y="3786190"/>
            <a:ext cx="9572692" cy="642942"/>
          </a:xfrm>
          <a:prstGeom prst="rect">
            <a:avLst/>
          </a:prstGeom>
          <a:noFill/>
          <a:ln/>
        </p:spPr>
        <p:txBody>
          <a:bodyPr wrap="square" lIns="76197" tIns="38098" rIns="76197" bIns="38098" rtlCol="0" anchor="t"/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гражданин осуществляет уход за сыном, дочерью, родителем, супругом (супругой), признанными  в установленном порядке ребенком-инвалидом, инвалидом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группы;</a:t>
            </a:r>
            <a:endParaRPr lang="ru-RU" sz="2000" kern="0" spc="-109" dirty="0" smtClean="0">
              <a:solidFill>
                <a:srgbClr val="000000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algn="ctr">
              <a:lnSpc>
                <a:spcPts val="4556"/>
              </a:lnSpc>
            </a:pPr>
            <a:endParaRPr lang="en-US" sz="3000" b="1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3836" y="4714884"/>
            <a:ext cx="1214446" cy="78581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166910" y="4786322"/>
            <a:ext cx="99542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гражданин является супругом (супругой) военнослужащего, за исключением лиц, 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проходящих военную службу по призыву.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95274" y="5786454"/>
            <a:ext cx="1114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* по  п. 4,5 в случае, если работа по договору предоставляется не месту жительства сына, дочери, родителя, супруга (супруги) и не по месту военной службы супруга (супруги)</a:t>
            </a:r>
          </a:p>
        </p:txBody>
      </p:sp>
    </p:spTree>
    <p:extLst>
      <p:ext uri="{BB962C8B-B14F-4D97-AF65-F5344CB8AC3E}">
        <p14:creationId xmlns="" xmlns:p14="http://schemas.microsoft.com/office/powerpoint/2010/main" val="1834641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DFFC2-DB47-476A-96DE-467969AA164A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712" y="1142984"/>
            <a:ext cx="1214446" cy="1071570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712" y="2643182"/>
            <a:ext cx="1214446" cy="100013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38348" y="4071942"/>
            <a:ext cx="943304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kern="0" spc="-35" dirty="0" smtClean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Представлять информацию </a:t>
            </a:r>
            <a:r>
              <a:rPr lang="ru-RU" sz="2000" kern="0" spc="-3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службам содействия трудоустройству выпускников образовательных организаций для актуализации информации о трудоустройстве выпускников;</a:t>
            </a:r>
          </a:p>
          <a:p>
            <a:pPr algn="just"/>
            <a:endParaRPr lang="ru-RU" kern="0" spc="-35" dirty="0" smtClean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8150" y="4071942"/>
            <a:ext cx="1214446" cy="1000132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712" y="5429264"/>
            <a:ext cx="1214446" cy="92869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238348" y="2357430"/>
            <a:ext cx="94330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kern="0" spc="-35" dirty="0" smtClean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Проводить работу по наставничеству</a:t>
            </a:r>
            <a:r>
              <a:rPr lang="ru-RU" sz="2000" kern="0" spc="-35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что </a:t>
            </a:r>
            <a:r>
              <a:rPr lang="ru-RU" sz="2000" kern="0" spc="-3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способствует ускорению процесса адаптации молодого специалиста, развитие у него умений самостоятельного, качественного и своевременного исполнения его должностных обязанностей, повышение мотивации молодого специалиста к эффективной и долгосрочной работе</a:t>
            </a:r>
            <a:r>
              <a:rPr lang="en-US" sz="2000" kern="0" spc="-3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;</a:t>
            </a:r>
            <a:endParaRPr lang="ru-RU" sz="2000" kern="0" spc="-35" dirty="0" smtClean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38348" y="1142984"/>
            <a:ext cx="94330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kern="0" spc="-35" dirty="0" smtClean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принимать на работу </a:t>
            </a:r>
            <a:r>
              <a:rPr lang="ru-RU" sz="2000" kern="0" spc="-3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молодых специалистов без четырехстороннего договора о профессиональной подготовке и трудоустройстве специалиста  или дополнительного соглашения к нему;</a:t>
            </a:r>
            <a:endParaRPr lang="ru-RU" sz="2000" dirty="0" smtClean="0">
              <a:solidFill>
                <a:srgbClr val="00206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238348" y="5357826"/>
            <a:ext cx="943304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kern="0" spc="-35" dirty="0" smtClean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целью </a:t>
            </a:r>
            <a:r>
              <a:rPr lang="ru-RU" sz="2000" kern="0" spc="-35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снижения кадрового дефицита проводить анализ потребности в средних медицинских работниках до 01 апреля текущего года. </a:t>
            </a:r>
          </a:p>
          <a:p>
            <a:pPr algn="just"/>
            <a:endParaRPr lang="ru-RU" kern="0" spc="-35" dirty="0" smtClean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12" name="Text 2"/>
          <p:cNvSpPr/>
          <p:nvPr/>
        </p:nvSpPr>
        <p:spPr>
          <a:xfrm>
            <a:off x="2095472" y="142852"/>
            <a:ext cx="8715436" cy="714356"/>
          </a:xfrm>
          <a:prstGeom prst="rect">
            <a:avLst/>
          </a:prstGeom>
          <a:noFill/>
          <a:ln/>
        </p:spPr>
        <p:txBody>
          <a:bodyPr wrap="square" lIns="76197" tIns="38098" rIns="76197" bIns="38098" rtlCol="0" anchor="t"/>
          <a:lstStyle/>
          <a:p>
            <a:pPr algn="ctr"/>
            <a:r>
              <a:rPr lang="ru-RU" sz="3000" b="1" kern="0" spc="-109" dirty="0" smtClean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Руководителям сестринского дела:</a:t>
            </a:r>
          </a:p>
          <a:p>
            <a:pPr algn="ctr">
              <a:lnSpc>
                <a:spcPts val="4556"/>
              </a:lnSpc>
            </a:pPr>
            <a:endParaRPr lang="en-US" sz="3000" b="1" dirty="0"/>
          </a:p>
        </p:txBody>
      </p:sp>
    </p:spTree>
    <p:extLst>
      <p:ext uri="{BB962C8B-B14F-4D97-AF65-F5344CB8AC3E}">
        <p14:creationId xmlns="" xmlns:p14="http://schemas.microsoft.com/office/powerpoint/2010/main" val="2351106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/>
          <p:cNvSpPr/>
          <p:nvPr/>
        </p:nvSpPr>
        <p:spPr>
          <a:xfrm>
            <a:off x="1166778" y="3214686"/>
            <a:ext cx="5907524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b="1" kern="0" spc="-13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Спасибо за Внимание!</a:t>
            </a:r>
            <a:endParaRPr lang="en-US" sz="4374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60" y="0"/>
            <a:ext cx="466724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19279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рудоустроенные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B050"/>
      </a:accent1>
      <a:accent2>
        <a:srgbClr val="FFFF00"/>
      </a:accent2>
      <a:accent3>
        <a:srgbClr val="00B0F0"/>
      </a:accent3>
      <a:accent4>
        <a:srgbClr val="0070C0"/>
      </a:accent4>
      <a:accent5>
        <a:srgbClr val="92D050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54373</TotalTime>
  <Words>797</Words>
  <Application>Microsoft Office PowerPoint</Application>
  <PresentationFormat>Произвольный</PresentationFormat>
  <Paragraphs>99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Организация трудоустройства выпускников средних медицинских образовательных организаций  Республики Татарстан  2024 года</vt:lpstr>
      <vt:lpstr>Слайд 2</vt:lpstr>
      <vt:lpstr>Выпуск средних медицинских работников,  обучавшихся на бюджетной основе,  в 2024 году составил 1292 чел., из них на 01.12.2024: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В. Ванюшина</dc:creator>
  <cp:lastModifiedBy>user</cp:lastModifiedBy>
  <cp:revision>1204</cp:revision>
  <cp:lastPrinted>2022-09-20T13:29:06Z</cp:lastPrinted>
  <dcterms:created xsi:type="dcterms:W3CDTF">2014-09-16T09:25:25Z</dcterms:created>
  <dcterms:modified xsi:type="dcterms:W3CDTF">2024-12-18T11:13:16Z</dcterms:modified>
</cp:coreProperties>
</file>